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71728F"/>
    <a:srgbClr val="B5A781"/>
    <a:srgbClr val="F7EFEF"/>
    <a:srgbClr val="EFDDDD"/>
    <a:srgbClr val="D09C9C"/>
    <a:srgbClr val="A34D4D"/>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20" d="100"/>
          <a:sy n="20" d="100"/>
        </p:scale>
        <p:origin x="1272" y="936"/>
      </p:cViewPr>
      <p:guideLst>
        <p:guide orient="horz" pos="13481"/>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770405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66181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648303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2956" y="685199"/>
            <a:ext cx="28689300" cy="3277202"/>
          </a:xfrm>
        </p:spPr>
        <p:txBody>
          <a:bodyPr anchor="t">
            <a:normAutofit/>
          </a:bodyPr>
          <a:lstStyle>
            <a:lvl1pPr algn="ctr">
              <a:defRPr sz="9200"/>
            </a:lvl1pPr>
          </a:lstStyle>
          <a:p>
            <a:endParaRPr lang="en-US" dirty="0"/>
          </a:p>
        </p:txBody>
      </p:sp>
    </p:spTree>
    <p:extLst>
      <p:ext uri="{BB962C8B-B14F-4D97-AF65-F5344CB8AC3E}">
        <p14:creationId xmlns:p14="http://schemas.microsoft.com/office/powerpoint/2010/main" val="87045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32746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3BF01-F867-41E1-9561-98DF5382884F}" type="datetimeFigureOut">
              <a:rPr lang="en-GB" smtClean="0"/>
              <a:t>08/12/2023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036942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84128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3BF01-F867-41E1-9561-98DF5382884F}" type="datetimeFigureOut">
              <a:rPr lang="en-GB" smtClean="0"/>
              <a:t>08/12/2023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66648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3BF01-F867-41E1-9561-98DF5382884F}" type="datetimeFigureOut">
              <a:rPr lang="en-GB" smtClean="0"/>
              <a:t>08/12/2023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49864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3BF01-F867-41E1-9561-98DF5382884F}" type="datetimeFigureOut">
              <a:rPr lang="en-GB" smtClean="0"/>
              <a:t>08/12/2023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33095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151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08/12/2023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9230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7953BF01-F867-41E1-9561-98DF5382884F}" type="datetimeFigureOut">
              <a:rPr lang="en-GB" smtClean="0"/>
              <a:t>08/12/2023</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AE8CC184-62F2-467B-A351-22A37A61079B}" type="slidenum">
              <a:rPr lang="en-GB" smtClean="0"/>
              <a:t>‹#›</a:t>
            </a:fld>
            <a:endParaRPr lang="en-GB"/>
          </a:p>
        </p:txBody>
      </p:sp>
    </p:spTree>
    <p:extLst>
      <p:ext uri="{BB962C8B-B14F-4D97-AF65-F5344CB8AC3E}">
        <p14:creationId xmlns:p14="http://schemas.microsoft.com/office/powerpoint/2010/main" val="1202997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5B5A3DAE-F845-4C79-8961-164E468AB6DD}"/>
              </a:ext>
            </a:extLst>
          </p:cNvPr>
          <p:cNvSpPr txBox="1"/>
          <p:nvPr/>
        </p:nvSpPr>
        <p:spPr>
          <a:xfrm>
            <a:off x="15823531" y="17173725"/>
            <a:ext cx="13116426" cy="11910953"/>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2. Fatal accident distribution across the UK and urban/rural areas</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12" name="Graphic 11">
            <a:extLst>
              <a:ext uri="{FF2B5EF4-FFF2-40B4-BE49-F238E27FC236}">
                <a16:creationId xmlns:a16="http://schemas.microsoft.com/office/drawing/2014/main" id="{20A9FF3C-F695-44F6-A53A-7B4956399E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545" r="6917"/>
          <a:stretch/>
        </p:blipFill>
        <p:spPr>
          <a:xfrm>
            <a:off x="21709374" y="18478196"/>
            <a:ext cx="6699751" cy="10839450"/>
          </a:xfrm>
          <a:prstGeom prst="rect">
            <a:avLst/>
          </a:prstGeom>
        </p:spPr>
      </p:pic>
      <p:sp>
        <p:nvSpPr>
          <p:cNvPr id="39" name="TextBox 38">
            <a:extLst>
              <a:ext uri="{FF2B5EF4-FFF2-40B4-BE49-F238E27FC236}">
                <a16:creationId xmlns:a16="http://schemas.microsoft.com/office/drawing/2014/main" id="{824765E9-56E8-46B5-9479-F1B649CE799E}"/>
              </a:ext>
            </a:extLst>
          </p:cNvPr>
          <p:cNvSpPr txBox="1"/>
          <p:nvPr/>
        </p:nvSpPr>
        <p:spPr>
          <a:xfrm>
            <a:off x="1370913" y="15874463"/>
            <a:ext cx="13016599" cy="5755422"/>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1. Heatmap of accidents by weekday and month </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r>
              <a:rPr lang="en-US" sz="4000" dirty="0">
                <a:latin typeface="Montserrat" pitchFamily="2" charset="0"/>
              </a:rPr>
              <a:t>	</a:t>
            </a:r>
          </a:p>
          <a:p>
            <a:endParaRPr lang="en-US" sz="4000" dirty="0">
              <a:latin typeface="Montserrat" pitchFamily="2" charset="0"/>
            </a:endParaRPr>
          </a:p>
          <a:p>
            <a:endParaRPr lang="en-GB" sz="4000" dirty="0">
              <a:latin typeface="Montserrat" pitchFamily="2" charset="0"/>
            </a:endParaRPr>
          </a:p>
        </p:txBody>
      </p:sp>
      <p:sp>
        <p:nvSpPr>
          <p:cNvPr id="41" name="TextBox 40">
            <a:extLst>
              <a:ext uri="{FF2B5EF4-FFF2-40B4-BE49-F238E27FC236}">
                <a16:creationId xmlns:a16="http://schemas.microsoft.com/office/drawing/2014/main" id="{20797BF8-90C8-4230-B4EF-F41E9FB000DC}"/>
              </a:ext>
            </a:extLst>
          </p:cNvPr>
          <p:cNvSpPr txBox="1"/>
          <p:nvPr/>
        </p:nvSpPr>
        <p:spPr>
          <a:xfrm>
            <a:off x="1370913" y="33729516"/>
            <a:ext cx="27569044" cy="6863417"/>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3. Accident count with fatal percentage vs (A) junction detail, (B) junction control, and (C) speed limit</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18" name="Graphic 17">
            <a:extLst>
              <a:ext uri="{FF2B5EF4-FFF2-40B4-BE49-F238E27FC236}">
                <a16:creationId xmlns:a16="http://schemas.microsoft.com/office/drawing/2014/main" id="{A523130F-8FE4-40F8-8316-2643852D8A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693571" y="34727295"/>
            <a:ext cx="9144000" cy="5943600"/>
          </a:xfrm>
          <a:prstGeom prst="rect">
            <a:avLst/>
          </a:prstGeom>
        </p:spPr>
      </p:pic>
      <p:pic>
        <p:nvPicPr>
          <p:cNvPr id="13" name="Graphic 12">
            <a:extLst>
              <a:ext uri="{FF2B5EF4-FFF2-40B4-BE49-F238E27FC236}">
                <a16:creationId xmlns:a16="http://schemas.microsoft.com/office/drawing/2014/main" id="{51A95528-4BB7-4815-A477-096492DF3B3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8179"/>
          <a:stretch/>
        </p:blipFill>
        <p:spPr>
          <a:xfrm>
            <a:off x="10936472" y="34727295"/>
            <a:ext cx="7481762" cy="5943600"/>
          </a:xfrm>
          <a:prstGeom prst="rect">
            <a:avLst/>
          </a:prstGeom>
        </p:spPr>
      </p:pic>
      <p:pic>
        <p:nvPicPr>
          <p:cNvPr id="11" name="Graphic 10">
            <a:extLst>
              <a:ext uri="{FF2B5EF4-FFF2-40B4-BE49-F238E27FC236}">
                <a16:creationId xmlns:a16="http://schemas.microsoft.com/office/drawing/2014/main" id="{B299F68A-2404-4CB7-A390-DB1541D2919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18179"/>
          <a:stretch/>
        </p:blipFill>
        <p:spPr>
          <a:xfrm>
            <a:off x="2179373" y="34727295"/>
            <a:ext cx="7481762" cy="5943600"/>
          </a:xfrm>
          <a:prstGeom prst="rect">
            <a:avLst/>
          </a:prstGeom>
        </p:spPr>
      </p:pic>
      <p:pic>
        <p:nvPicPr>
          <p:cNvPr id="44" name="Graphic 43">
            <a:extLst>
              <a:ext uri="{FF2B5EF4-FFF2-40B4-BE49-F238E27FC236}">
                <a16:creationId xmlns:a16="http://schemas.microsoft.com/office/drawing/2014/main" id="{AD3A1FAB-3C96-4F9F-B337-8DD18461E9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9659" y="16886122"/>
            <a:ext cx="12801600" cy="5486400"/>
          </a:xfrm>
          <a:prstGeom prst="rect">
            <a:avLst/>
          </a:prstGeom>
        </p:spPr>
      </p:pic>
      <p:sp>
        <p:nvSpPr>
          <p:cNvPr id="2" name="Title 1">
            <a:extLst>
              <a:ext uri="{FF2B5EF4-FFF2-40B4-BE49-F238E27FC236}">
                <a16:creationId xmlns:a16="http://schemas.microsoft.com/office/drawing/2014/main" id="{10CB8D29-A51A-4DA0-9097-B818E697B786}"/>
              </a:ext>
            </a:extLst>
          </p:cNvPr>
          <p:cNvSpPr>
            <a:spLocks noGrp="1"/>
          </p:cNvSpPr>
          <p:nvPr>
            <p:ph type="ctrTitle"/>
          </p:nvPr>
        </p:nvSpPr>
        <p:spPr>
          <a:xfrm>
            <a:off x="1074821" y="800099"/>
            <a:ext cx="28053105" cy="3417407"/>
          </a:xfrm>
          <a:ln>
            <a:noFill/>
          </a:ln>
        </p:spPr>
        <p:txBody>
          <a:bodyPr>
            <a:noAutofit/>
          </a:bodyPr>
          <a:lstStyle/>
          <a:p>
            <a:pPr algn="l">
              <a:lnSpc>
                <a:spcPts val="11000"/>
              </a:lnSpc>
            </a:pPr>
            <a:r>
              <a:rPr lang="en-US" sz="8000" dirty="0">
                <a:solidFill>
                  <a:srgbClr val="404040"/>
                </a:solidFill>
                <a:latin typeface="Montserrat SemiBold" pitchFamily="2" charset="0"/>
                <a:ea typeface="Microsoft JhengHei" panose="020B0604030504040204" pitchFamily="34" charset="-120"/>
              </a:rPr>
              <a:t>From Data to Insights: A Comprehensive Analysis of Traffic Accident Data in the UK (2000-2022)</a:t>
            </a:r>
            <a:endParaRPr lang="en-SE" sz="8000" dirty="0">
              <a:solidFill>
                <a:srgbClr val="404040"/>
              </a:solidFill>
              <a:latin typeface="Montserrat SemiBold" pitchFamily="2" charset="0"/>
              <a:ea typeface="Microsoft JhengHei" panose="020B0604030504040204" pitchFamily="34" charset="-120"/>
            </a:endParaRPr>
          </a:p>
        </p:txBody>
      </p:sp>
      <p:sp>
        <p:nvSpPr>
          <p:cNvPr id="16" name="TextBox 15">
            <a:extLst>
              <a:ext uri="{FF2B5EF4-FFF2-40B4-BE49-F238E27FC236}">
                <a16:creationId xmlns:a16="http://schemas.microsoft.com/office/drawing/2014/main" id="{09BCE0B9-9A32-4180-AA33-97EB5E384BBB}"/>
              </a:ext>
            </a:extLst>
          </p:cNvPr>
          <p:cNvSpPr txBox="1"/>
          <p:nvPr/>
        </p:nvSpPr>
        <p:spPr>
          <a:xfrm>
            <a:off x="1074821" y="3847140"/>
            <a:ext cx="28053042" cy="769441"/>
          </a:xfrm>
          <a:prstGeom prst="rect">
            <a:avLst/>
          </a:prstGeom>
          <a:noFill/>
          <a:ln>
            <a:noFill/>
          </a:ln>
        </p:spPr>
        <p:txBody>
          <a:bodyPr wrap="square" rtlCol="0">
            <a:spAutoFit/>
          </a:bodyPr>
          <a:lstStyle/>
          <a:p>
            <a:r>
              <a:rPr lang="en-US" sz="4400" dirty="0">
                <a:solidFill>
                  <a:srgbClr val="404040"/>
                </a:solidFill>
                <a:latin typeface="Montserrat Medium" pitchFamily="2" charset="0"/>
                <a:ea typeface="Microsoft JhengHei" panose="020B0604030504040204" pitchFamily="34" charset="-120"/>
              </a:rPr>
              <a:t>Louise Malm</a:t>
            </a:r>
            <a:r>
              <a:rPr lang="en-US" sz="4400" baseline="30000" dirty="0">
                <a:solidFill>
                  <a:srgbClr val="404040"/>
                </a:solidFill>
                <a:latin typeface="Montserrat Medium" pitchFamily="2" charset="0"/>
                <a:ea typeface="Microsoft JhengHei" panose="020B0604030504040204" pitchFamily="34" charset="-120"/>
              </a:rPr>
              <a:t>1</a:t>
            </a:r>
            <a:r>
              <a:rPr lang="en-US" sz="4400" dirty="0">
                <a:solidFill>
                  <a:srgbClr val="404040"/>
                </a:solidFill>
                <a:latin typeface="Montserrat Medium" pitchFamily="2" charset="0"/>
                <a:ea typeface="Microsoft JhengHei" panose="020B0604030504040204" pitchFamily="34" charset="-120"/>
              </a:rPr>
              <a:t>, Nikolay Moshenskiy</a:t>
            </a:r>
            <a:r>
              <a:rPr lang="en-US" sz="4400" baseline="30000" dirty="0">
                <a:solidFill>
                  <a:srgbClr val="404040"/>
                </a:solidFill>
                <a:latin typeface="Montserrat Medium" pitchFamily="2" charset="0"/>
                <a:ea typeface="Microsoft JhengHei" panose="020B0604030504040204" pitchFamily="34" charset="-120"/>
              </a:rPr>
              <a:t>1</a:t>
            </a:r>
            <a:endParaRPr lang="en-SE" sz="4000" dirty="0">
              <a:solidFill>
                <a:srgbClr val="404040"/>
              </a:solidFill>
              <a:latin typeface="Montserrat Medium" pitchFamily="2" charset="0"/>
              <a:ea typeface="Microsoft JhengHei" panose="020B0604030504040204" pitchFamily="34" charset="-120"/>
            </a:endParaRPr>
          </a:p>
        </p:txBody>
      </p:sp>
      <p:sp>
        <p:nvSpPr>
          <p:cNvPr id="17" name="TextBox 16">
            <a:extLst>
              <a:ext uri="{FF2B5EF4-FFF2-40B4-BE49-F238E27FC236}">
                <a16:creationId xmlns:a16="http://schemas.microsoft.com/office/drawing/2014/main" id="{8FA18B7D-8C46-4150-8BE8-9722E3DD3917}"/>
              </a:ext>
            </a:extLst>
          </p:cNvPr>
          <p:cNvSpPr txBox="1"/>
          <p:nvPr/>
        </p:nvSpPr>
        <p:spPr>
          <a:xfrm>
            <a:off x="1074820" y="4868586"/>
            <a:ext cx="27865137" cy="584775"/>
          </a:xfrm>
          <a:prstGeom prst="rect">
            <a:avLst/>
          </a:prstGeom>
          <a:noFill/>
          <a:ln>
            <a:noFill/>
          </a:ln>
        </p:spPr>
        <p:txBody>
          <a:bodyPr wrap="square" rtlCol="0">
            <a:spAutoFit/>
          </a:bodyPr>
          <a:lstStyle/>
          <a:p>
            <a:r>
              <a:rPr lang="en-US" sz="3200" baseline="30000" dirty="0">
                <a:solidFill>
                  <a:srgbClr val="404040"/>
                </a:solidFill>
                <a:latin typeface="Montserrat" pitchFamily="2" charset="0"/>
                <a:ea typeface="Microsoft JhengHei Light" panose="020B0304030504040204" pitchFamily="34" charset="-120"/>
              </a:rPr>
              <a:t>1</a:t>
            </a:r>
            <a:r>
              <a:rPr lang="en-US" sz="3200" dirty="0">
                <a:solidFill>
                  <a:srgbClr val="404040"/>
                </a:solidFill>
                <a:latin typeface="Montserrat" pitchFamily="2" charset="0"/>
                <a:ea typeface="Microsoft JhengHei Light" panose="020B0304030504040204" pitchFamily="34" charset="-120"/>
              </a:rPr>
              <a:t>Institute of Computer Science, University of Tartu, Tartu</a:t>
            </a:r>
            <a:endParaRPr lang="en-SE" sz="3200" dirty="0">
              <a:solidFill>
                <a:srgbClr val="404040"/>
              </a:solidFill>
              <a:latin typeface="Montserrat" pitchFamily="2" charset="0"/>
              <a:ea typeface="Microsoft JhengHei Light" panose="020B0304030504040204" pitchFamily="34" charset="-120"/>
            </a:endParaRPr>
          </a:p>
        </p:txBody>
      </p:sp>
      <p:grpSp>
        <p:nvGrpSpPr>
          <p:cNvPr id="24" name="Group 23">
            <a:extLst>
              <a:ext uri="{FF2B5EF4-FFF2-40B4-BE49-F238E27FC236}">
                <a16:creationId xmlns:a16="http://schemas.microsoft.com/office/drawing/2014/main" id="{7E53CF27-010C-4785-A09D-D9C88617B289}"/>
              </a:ext>
            </a:extLst>
          </p:cNvPr>
          <p:cNvGrpSpPr/>
          <p:nvPr/>
        </p:nvGrpSpPr>
        <p:grpSpPr>
          <a:xfrm>
            <a:off x="1074821" y="6185984"/>
            <a:ext cx="13314946" cy="8990592"/>
            <a:chOff x="1074821" y="5385884"/>
            <a:chExt cx="13314946" cy="8990592"/>
          </a:xfrm>
        </p:grpSpPr>
        <p:sp>
          <p:nvSpPr>
            <p:cNvPr id="36" name="Rectangle: Top Corners Rounded 35">
              <a:extLst>
                <a:ext uri="{FF2B5EF4-FFF2-40B4-BE49-F238E27FC236}">
                  <a16:creationId xmlns:a16="http://schemas.microsoft.com/office/drawing/2014/main" id="{840374EE-46C5-445B-9E7E-A648079549E1}"/>
                </a:ext>
              </a:extLst>
            </p:cNvPr>
            <p:cNvSpPr/>
            <p:nvPr/>
          </p:nvSpPr>
          <p:spPr>
            <a:xfrm>
              <a:off x="1074821" y="555002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Rounded Corners 3">
              <a:extLst>
                <a:ext uri="{FF2B5EF4-FFF2-40B4-BE49-F238E27FC236}">
                  <a16:creationId xmlns:a16="http://schemas.microsoft.com/office/drawing/2014/main" id="{09863D9C-8494-4CAF-8BD3-A10FB35579F3}"/>
                </a:ext>
              </a:extLst>
            </p:cNvPr>
            <p:cNvSpPr/>
            <p:nvPr/>
          </p:nvSpPr>
          <p:spPr>
            <a:xfrm>
              <a:off x="1077130" y="5547334"/>
              <a:ext cx="13312637" cy="8829142"/>
            </a:xfrm>
            <a:prstGeom prst="roundRect">
              <a:avLst>
                <a:gd name="adj" fmla="val 5610"/>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9734476-CC5D-44DF-A20E-0A2F04C5C8B6}"/>
                </a:ext>
              </a:extLst>
            </p:cNvPr>
            <p:cNvSpPr txBox="1"/>
            <p:nvPr/>
          </p:nvSpPr>
          <p:spPr>
            <a:xfrm>
              <a:off x="1370913" y="5385884"/>
              <a:ext cx="12725073" cy="8894743"/>
            </a:xfrm>
            <a:prstGeom prst="rect">
              <a:avLst/>
            </a:prstGeom>
            <a:noFill/>
            <a:ln>
              <a:noFill/>
            </a:ln>
          </p:spPr>
          <p:txBody>
            <a:bodyPr wrap="square" rtlCol="0">
              <a:spAutoFit/>
            </a:bodyPr>
            <a:lstStyle/>
            <a:p>
              <a:pPr>
                <a:lnSpc>
                  <a:spcPct val="200000"/>
                </a:lnSpc>
              </a:pPr>
              <a:r>
                <a:rPr lang="en-GB" sz="4000" dirty="0">
                  <a:solidFill>
                    <a:srgbClr val="404040"/>
                  </a:solidFill>
                  <a:latin typeface="Montserrat SemiBold" pitchFamily="2" charset="0"/>
                </a:rPr>
                <a:t>Introduction</a:t>
              </a:r>
            </a:p>
            <a:p>
              <a:pPr algn="just"/>
              <a:r>
                <a:rPr lang="en-US" sz="4000" dirty="0">
                  <a:solidFill>
                    <a:srgbClr val="404040"/>
                  </a:solidFill>
                  <a:latin typeface="Montserrat" pitchFamily="2" charset="0"/>
                </a:rPr>
                <a:t>In the UK, road accidents cause several hundreds of deaths and tens of thousands of severe injuries annually. Can these numbers, especially those related to fatality, be reduced by insights learned from historical data?</a:t>
              </a:r>
            </a:p>
            <a:p>
              <a:pPr algn="just"/>
              <a:endParaRPr lang="en-US" sz="1200" dirty="0">
                <a:solidFill>
                  <a:srgbClr val="404040"/>
                </a:solidFill>
                <a:latin typeface="Montserrat" pitchFamily="2" charset="0"/>
              </a:endParaRPr>
            </a:p>
            <a:p>
              <a:pPr algn="just"/>
              <a:r>
                <a:rPr lang="en-US" sz="4000" dirty="0">
                  <a:solidFill>
                    <a:srgbClr val="404040"/>
                  </a:solidFill>
                  <a:latin typeface="Montserrat" pitchFamily="2" charset="0"/>
                </a:rPr>
                <a:t>The analysis aims to uncover patterns, trends, and factors contributing to road accidents, especially those leading to fatal outcomes. In addition to analysis, a tool classifying an accident as fatal or non-fatal is expected to provide additional insights into the most significant features contributing to fatal accidents</a:t>
              </a:r>
              <a:r>
                <a:rPr lang="en-US" sz="4000" dirty="0">
                  <a:latin typeface="Montserrat" pitchFamily="2" charset="0"/>
                </a:rPr>
                <a:t>. </a:t>
              </a:r>
              <a:endParaRPr lang="en-GB" sz="4000" dirty="0">
                <a:latin typeface="Montserrat" pitchFamily="2" charset="0"/>
              </a:endParaRPr>
            </a:p>
          </p:txBody>
        </p:sp>
      </p:grpSp>
      <p:grpSp>
        <p:nvGrpSpPr>
          <p:cNvPr id="47" name="Group 46">
            <a:extLst>
              <a:ext uri="{FF2B5EF4-FFF2-40B4-BE49-F238E27FC236}">
                <a16:creationId xmlns:a16="http://schemas.microsoft.com/office/drawing/2014/main" id="{EC67F717-60E4-40F2-AB42-CA9C43106C9E}"/>
              </a:ext>
            </a:extLst>
          </p:cNvPr>
          <p:cNvGrpSpPr/>
          <p:nvPr/>
        </p:nvGrpSpPr>
        <p:grpSpPr>
          <a:xfrm>
            <a:off x="15821277" y="6199377"/>
            <a:ext cx="13315108" cy="10655832"/>
            <a:chOff x="15821277" y="5992833"/>
            <a:chExt cx="13002427" cy="10655832"/>
          </a:xfrm>
        </p:grpSpPr>
        <p:sp>
          <p:nvSpPr>
            <p:cNvPr id="54" name="Rectangle: Top Corners Rounded 53">
              <a:extLst>
                <a:ext uri="{FF2B5EF4-FFF2-40B4-BE49-F238E27FC236}">
                  <a16:creationId xmlns:a16="http://schemas.microsoft.com/office/drawing/2014/main" id="{6020D78F-B001-4E08-8098-B850F83B955C}"/>
                </a:ext>
              </a:extLst>
            </p:cNvPr>
            <p:cNvSpPr/>
            <p:nvPr/>
          </p:nvSpPr>
          <p:spPr>
            <a:xfrm>
              <a:off x="15821277" y="618333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5" name="Rectangle: Rounded Corners 54">
              <a:extLst>
                <a:ext uri="{FF2B5EF4-FFF2-40B4-BE49-F238E27FC236}">
                  <a16:creationId xmlns:a16="http://schemas.microsoft.com/office/drawing/2014/main" id="{89531AF8-C5AA-4C38-9D98-457D7E5FA303}"/>
                </a:ext>
              </a:extLst>
            </p:cNvPr>
            <p:cNvSpPr/>
            <p:nvPr/>
          </p:nvSpPr>
          <p:spPr>
            <a:xfrm>
              <a:off x="15823531" y="6183335"/>
              <a:ext cx="13000173" cy="10465330"/>
            </a:xfrm>
            <a:prstGeom prst="roundRect">
              <a:avLst>
                <a:gd name="adj" fmla="val 4595"/>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7E9B30AC-A347-460B-B689-9B13A3B04958}"/>
                </a:ext>
              </a:extLst>
            </p:cNvPr>
            <p:cNvSpPr txBox="1"/>
            <p:nvPr/>
          </p:nvSpPr>
          <p:spPr>
            <a:xfrm>
              <a:off x="16110283" y="5992833"/>
              <a:ext cx="12420600" cy="10556736"/>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Results</a:t>
              </a:r>
            </a:p>
            <a:p>
              <a:pPr marL="571500" indent="-571500" algn="just">
                <a:buFont typeface="Arial" panose="020B0604020202020204" pitchFamily="34" charset="0"/>
                <a:buChar char="•"/>
              </a:pPr>
              <a:r>
                <a:rPr lang="en-US" sz="4000" dirty="0">
                  <a:solidFill>
                    <a:srgbClr val="404040"/>
                  </a:solidFill>
                  <a:latin typeface="Montserrat" pitchFamily="2" charset="0"/>
                </a:rPr>
                <a:t>Number of accidents have steadily decreased during the past decades.</a:t>
              </a:r>
            </a:p>
            <a:p>
              <a:pPr marL="571500" indent="-571500" algn="just">
                <a:buFont typeface="Arial" panose="020B0604020202020204" pitchFamily="34" charset="0"/>
                <a:buChar char="•"/>
              </a:pPr>
              <a:r>
                <a:rPr lang="en-US" sz="4000" dirty="0">
                  <a:solidFill>
                    <a:srgbClr val="404040"/>
                  </a:solidFill>
                  <a:latin typeface="Montserrat" pitchFamily="2" charset="0"/>
                </a:rPr>
                <a:t>Most accidents occurred in November on Fridays (Fig. 1) and during morning and evening rush hours.</a:t>
              </a:r>
            </a:p>
            <a:p>
              <a:pPr marL="571500" indent="-571500" algn="just">
                <a:buFont typeface="Arial" panose="020B0604020202020204" pitchFamily="34" charset="0"/>
                <a:buChar char="•"/>
              </a:pPr>
              <a:r>
                <a:rPr lang="en-US" sz="4000" dirty="0">
                  <a:solidFill>
                    <a:srgbClr val="404040"/>
                  </a:solidFill>
                  <a:latin typeface="Montserrat" pitchFamily="2" charset="0"/>
                </a:rPr>
                <a:t>Even though more accidents happened in densely populated areas, fatality of the accidents were higher in rural areas (Fig. 2).</a:t>
              </a:r>
            </a:p>
            <a:p>
              <a:pPr marL="571500" indent="-571500" algn="just">
                <a:buFont typeface="Arial" panose="020B0604020202020204" pitchFamily="34" charset="0"/>
                <a:buChar char="•"/>
              </a:pPr>
              <a:r>
                <a:rPr lang="en-US" sz="4000" dirty="0">
                  <a:solidFill>
                    <a:srgbClr val="404040"/>
                  </a:solidFill>
                  <a:latin typeface="Montserrat" pitchFamily="2" charset="0"/>
                </a:rPr>
                <a:t>Best classification results obtained from the XGBoost model trained on under sampled data (Table 1 for test results on 96,054 accidents).</a:t>
              </a:r>
            </a:p>
            <a:p>
              <a:pPr marL="571500" indent="-571500" algn="just">
                <a:buFont typeface="Arial" panose="020B0604020202020204" pitchFamily="34" charset="0"/>
                <a:buChar char="•"/>
              </a:pPr>
              <a:r>
                <a:rPr lang="en-US" sz="4000" dirty="0">
                  <a:solidFill>
                    <a:srgbClr val="404040"/>
                  </a:solidFill>
                  <a:latin typeface="Montserrat" pitchFamily="2" charset="0"/>
                </a:rPr>
                <a:t>Most influential features for machine learning was junction detail, speed limit and road type (Fig. 3).</a:t>
              </a:r>
            </a:p>
          </p:txBody>
        </p:sp>
      </p:grpSp>
      <p:grpSp>
        <p:nvGrpSpPr>
          <p:cNvPr id="62" name="Group 61">
            <a:extLst>
              <a:ext uri="{FF2B5EF4-FFF2-40B4-BE49-F238E27FC236}">
                <a16:creationId xmlns:a16="http://schemas.microsoft.com/office/drawing/2014/main" id="{4F92812A-8F60-4C69-A381-EECBCB14283D}"/>
              </a:ext>
            </a:extLst>
          </p:cNvPr>
          <p:cNvGrpSpPr/>
          <p:nvPr/>
        </p:nvGrpSpPr>
        <p:grpSpPr>
          <a:xfrm>
            <a:off x="15949613" y="29699750"/>
            <a:ext cx="13312637" cy="3399793"/>
            <a:chOff x="15949613" y="29438776"/>
            <a:chExt cx="12994105" cy="3399793"/>
          </a:xfrm>
        </p:grpSpPr>
        <p:sp>
          <p:nvSpPr>
            <p:cNvPr id="63" name="Rectangle: Top Corners Rounded 62">
              <a:extLst>
                <a:ext uri="{FF2B5EF4-FFF2-40B4-BE49-F238E27FC236}">
                  <a16:creationId xmlns:a16="http://schemas.microsoft.com/office/drawing/2014/main" id="{31C4E8D0-5EF5-4519-939B-46B23F203688}"/>
                </a:ext>
              </a:extLst>
            </p:cNvPr>
            <p:cNvSpPr/>
            <p:nvPr/>
          </p:nvSpPr>
          <p:spPr>
            <a:xfrm>
              <a:off x="15949613" y="2947140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4" name="Rectangle: Rounded Corners 63">
              <a:extLst>
                <a:ext uri="{FF2B5EF4-FFF2-40B4-BE49-F238E27FC236}">
                  <a16:creationId xmlns:a16="http://schemas.microsoft.com/office/drawing/2014/main" id="{875E5B95-FC7B-4318-9AFD-45A008D3DC98}"/>
                </a:ext>
              </a:extLst>
            </p:cNvPr>
            <p:cNvSpPr/>
            <p:nvPr/>
          </p:nvSpPr>
          <p:spPr>
            <a:xfrm>
              <a:off x="15949613" y="29471403"/>
              <a:ext cx="12994105" cy="3367166"/>
            </a:xfrm>
            <a:prstGeom prst="roundRect">
              <a:avLst>
                <a:gd name="adj" fmla="val 1659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4AC07AB8-65FD-46A3-A4FB-0B449C2E5A14}"/>
                </a:ext>
              </a:extLst>
            </p:cNvPr>
            <p:cNvSpPr txBox="1"/>
            <p:nvPr/>
          </p:nvSpPr>
          <p:spPr>
            <a:xfrm>
              <a:off x="16190242" y="29438776"/>
              <a:ext cx="12420600" cy="2954655"/>
            </a:xfrm>
            <a:prstGeom prst="rect">
              <a:avLst/>
            </a:prstGeom>
            <a:noFill/>
            <a:ln>
              <a:noFill/>
            </a:ln>
          </p:spPr>
          <p:txBody>
            <a:bodyPr wrap="square" rtlCol="0">
              <a:spAutoFit/>
            </a:bodyPr>
            <a:lstStyle/>
            <a:p>
              <a:pPr>
                <a:lnSpc>
                  <a:spcPct val="150000"/>
                </a:lnSpc>
              </a:pPr>
              <a:r>
                <a:rPr lang="en-US" sz="4000" dirty="0">
                  <a:solidFill>
                    <a:srgbClr val="404040"/>
                  </a:solidFill>
                  <a:latin typeface="Montserrat SemiBold" pitchFamily="2" charset="0"/>
                </a:rPr>
                <a:t>Table 1. Summary of XGBoost classifier</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p:txBody>
        </p:sp>
      </p:grpSp>
      <p:graphicFrame>
        <p:nvGraphicFramePr>
          <p:cNvPr id="66" name="Table 48">
            <a:extLst>
              <a:ext uri="{FF2B5EF4-FFF2-40B4-BE49-F238E27FC236}">
                <a16:creationId xmlns:a16="http://schemas.microsoft.com/office/drawing/2014/main" id="{7FAEA27A-DBBE-4EF1-832D-CEE745C35F08}"/>
              </a:ext>
            </a:extLst>
          </p:cNvPr>
          <p:cNvGraphicFramePr>
            <a:graphicFrameLocks noGrp="1"/>
          </p:cNvGraphicFramePr>
          <p:nvPr>
            <p:extLst>
              <p:ext uri="{D42A27DB-BD31-4B8C-83A1-F6EECF244321}">
                <p14:modId xmlns:p14="http://schemas.microsoft.com/office/powerpoint/2010/main" val="3083325304"/>
              </p:ext>
            </p:extLst>
          </p:nvPr>
        </p:nvGraphicFramePr>
        <p:xfrm>
          <a:off x="16230603" y="30800023"/>
          <a:ext cx="9372601" cy="2103120"/>
        </p:xfrm>
        <a:graphic>
          <a:graphicData uri="http://schemas.openxmlformats.org/drawingml/2006/table">
            <a:tbl>
              <a:tblPr firstRow="1" bandRow="1">
                <a:tableStyleId>{5C22544A-7EE6-4342-B048-85BDC9FD1C3A}</a:tableStyleId>
              </a:tblPr>
              <a:tblGrid>
                <a:gridCol w="2732581">
                  <a:extLst>
                    <a:ext uri="{9D8B030D-6E8A-4147-A177-3AD203B41FA5}">
                      <a16:colId xmlns:a16="http://schemas.microsoft.com/office/drawing/2014/main" val="3276693258"/>
                    </a:ext>
                  </a:extLst>
                </a:gridCol>
                <a:gridCol w="3320010">
                  <a:extLst>
                    <a:ext uri="{9D8B030D-6E8A-4147-A177-3AD203B41FA5}">
                      <a16:colId xmlns:a16="http://schemas.microsoft.com/office/drawing/2014/main" val="2500492733"/>
                    </a:ext>
                  </a:extLst>
                </a:gridCol>
                <a:gridCol w="3320010">
                  <a:extLst>
                    <a:ext uri="{9D8B030D-6E8A-4147-A177-3AD203B41FA5}">
                      <a16:colId xmlns:a16="http://schemas.microsoft.com/office/drawing/2014/main" val="597996803"/>
                    </a:ext>
                  </a:extLst>
                </a:gridCol>
              </a:tblGrid>
              <a:tr h="370840">
                <a:tc>
                  <a:txBody>
                    <a:bodyPr/>
                    <a:lstStyle/>
                    <a:p>
                      <a:pPr algn="ctr"/>
                      <a:endParaRPr lang="en-GB" sz="4000" b="0" dirty="0">
                        <a:solidFill>
                          <a:srgbClr val="404040"/>
                        </a:solidFill>
                        <a:latin typeface="Montserrat" pitchFamily="2"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761844"/>
                  </a:ext>
                </a:extLst>
              </a:tr>
              <a:tr h="370840">
                <a:tc>
                  <a:txBody>
                    <a:bodyPr/>
                    <a:lstStyle/>
                    <a:p>
                      <a:pPr algn="l"/>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TN: 69,536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FP: 25,606 </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981414"/>
                  </a:ext>
                </a:extLst>
              </a:tr>
              <a:tr h="370840">
                <a:tc>
                  <a:txBody>
                    <a:bodyPr/>
                    <a:lstStyle/>
                    <a:p>
                      <a:pPr algn="l"/>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FN: 316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TP: 596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741931"/>
                  </a:ext>
                </a:extLst>
              </a:tr>
            </a:tbl>
          </a:graphicData>
        </a:graphic>
      </p:graphicFrame>
      <p:graphicFrame>
        <p:nvGraphicFramePr>
          <p:cNvPr id="67" name="Table 49">
            <a:extLst>
              <a:ext uri="{FF2B5EF4-FFF2-40B4-BE49-F238E27FC236}">
                <a16:creationId xmlns:a16="http://schemas.microsoft.com/office/drawing/2014/main" id="{D9ED1FB1-1174-4F35-B740-33E4DFA6A35B}"/>
              </a:ext>
            </a:extLst>
          </p:cNvPr>
          <p:cNvGraphicFramePr>
            <a:graphicFrameLocks noGrp="1"/>
          </p:cNvGraphicFramePr>
          <p:nvPr>
            <p:extLst>
              <p:ext uri="{D42A27DB-BD31-4B8C-83A1-F6EECF244321}">
                <p14:modId xmlns:p14="http://schemas.microsoft.com/office/powerpoint/2010/main" val="3746505434"/>
              </p:ext>
            </p:extLst>
          </p:nvPr>
        </p:nvGraphicFramePr>
        <p:xfrm>
          <a:off x="26160183" y="31516834"/>
          <a:ext cx="2432616" cy="1402080"/>
        </p:xfrm>
        <a:graphic>
          <a:graphicData uri="http://schemas.openxmlformats.org/drawingml/2006/table">
            <a:tbl>
              <a:tblPr firstRow="1" bandRow="1">
                <a:tableStyleId>{5C22544A-7EE6-4342-B048-85BDC9FD1C3A}</a:tableStyleId>
              </a:tblPr>
              <a:tblGrid>
                <a:gridCol w="2432616">
                  <a:extLst>
                    <a:ext uri="{9D8B030D-6E8A-4147-A177-3AD203B41FA5}">
                      <a16:colId xmlns:a16="http://schemas.microsoft.com/office/drawing/2014/main" val="3789545536"/>
                    </a:ext>
                  </a:extLst>
                </a:gridCol>
              </a:tblGrid>
              <a:tr h="370840">
                <a:tc>
                  <a:txBody>
                    <a:bodyPr/>
                    <a:lstStyle/>
                    <a:p>
                      <a:pPr algn="ctr"/>
                      <a:r>
                        <a:rPr lang="en-GB" sz="4000" b="0" dirty="0">
                          <a:solidFill>
                            <a:srgbClr val="404040"/>
                          </a:solidFill>
                          <a:latin typeface="Montserrat Medium" pitchFamily="2" charset="0"/>
                        </a:rPr>
                        <a:t>AUC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6301040"/>
                  </a:ext>
                </a:extLst>
              </a:tr>
              <a:tr h="370840">
                <a:tc>
                  <a:txBody>
                    <a:bodyPr/>
                    <a:lstStyle/>
                    <a:p>
                      <a:pPr algn="ctr"/>
                      <a:r>
                        <a:rPr lang="en-GB" sz="4000" dirty="0">
                          <a:solidFill>
                            <a:srgbClr val="404040"/>
                          </a:solidFill>
                          <a:latin typeface="Montserrat" pitchFamily="2" charset="0"/>
                        </a:rPr>
                        <a:t>74.86%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626032"/>
                  </a:ext>
                </a:extLst>
              </a:tr>
            </a:tbl>
          </a:graphicData>
        </a:graphic>
      </p:graphicFrame>
      <p:pic>
        <p:nvPicPr>
          <p:cNvPr id="5" name="Graphic 4">
            <a:extLst>
              <a:ext uri="{FF2B5EF4-FFF2-40B4-BE49-F238E27FC236}">
                <a16:creationId xmlns:a16="http://schemas.microsoft.com/office/drawing/2014/main" id="{FC7E405E-5FC7-4297-8A25-7B8DF39EB639}"/>
              </a:ext>
            </a:extLst>
          </p:cNvPr>
          <p:cNvPicPr>
            <a:picLocks noChangeAspect="1"/>
          </p:cNvPicPr>
          <p:nvPr/>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t="71254" r="17894" b="2011"/>
          <a:stretch/>
        </p:blipFill>
        <p:spPr>
          <a:xfrm>
            <a:off x="2179373" y="40300886"/>
            <a:ext cx="7507702" cy="1833494"/>
          </a:xfrm>
          <a:prstGeom prst="rect">
            <a:avLst/>
          </a:prstGeom>
        </p:spPr>
      </p:pic>
      <p:pic>
        <p:nvPicPr>
          <p:cNvPr id="7" name="Graphic 6">
            <a:extLst>
              <a:ext uri="{FF2B5EF4-FFF2-40B4-BE49-F238E27FC236}">
                <a16:creationId xmlns:a16="http://schemas.microsoft.com/office/drawing/2014/main" id="{7FE4D9EF-484E-4642-BBF6-BE599BAE2FF1}"/>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70454" r="17894" b="2811"/>
          <a:stretch/>
        </p:blipFill>
        <p:spPr>
          <a:xfrm>
            <a:off x="10936472" y="40304287"/>
            <a:ext cx="7507702" cy="1833494"/>
          </a:xfrm>
          <a:prstGeom prst="rect">
            <a:avLst/>
          </a:prstGeom>
        </p:spPr>
      </p:pic>
      <p:pic>
        <p:nvPicPr>
          <p:cNvPr id="9" name="Graphic 8">
            <a:extLst>
              <a:ext uri="{FF2B5EF4-FFF2-40B4-BE49-F238E27FC236}">
                <a16:creationId xmlns:a16="http://schemas.microsoft.com/office/drawing/2014/main" id="{E2570E87-2B30-4D42-986F-31D9E9F98B7E}"/>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77760" b="2491"/>
          <a:stretch/>
        </p:blipFill>
        <p:spPr>
          <a:xfrm>
            <a:off x="19702173" y="40290741"/>
            <a:ext cx="9144000" cy="1354381"/>
          </a:xfrm>
          <a:prstGeom prst="rect">
            <a:avLst/>
          </a:prstGeom>
        </p:spPr>
      </p:pic>
      <p:grpSp>
        <p:nvGrpSpPr>
          <p:cNvPr id="25" name="Group 24">
            <a:extLst>
              <a:ext uri="{FF2B5EF4-FFF2-40B4-BE49-F238E27FC236}">
                <a16:creationId xmlns:a16="http://schemas.microsoft.com/office/drawing/2014/main" id="{F2F980DB-2F8C-4DD5-B8DE-9049D9EC8B13}"/>
              </a:ext>
            </a:extLst>
          </p:cNvPr>
          <p:cNvGrpSpPr/>
          <p:nvPr/>
        </p:nvGrpSpPr>
        <p:grpSpPr>
          <a:xfrm>
            <a:off x="1074820" y="22803449"/>
            <a:ext cx="13314947" cy="10305323"/>
            <a:chOff x="1074820" y="21405782"/>
            <a:chExt cx="13314947" cy="10305323"/>
          </a:xfrm>
        </p:grpSpPr>
        <p:sp>
          <p:nvSpPr>
            <p:cNvPr id="48" name="Rectangle: Top Corners Rounded 47">
              <a:extLst>
                <a:ext uri="{FF2B5EF4-FFF2-40B4-BE49-F238E27FC236}">
                  <a16:creationId xmlns:a16="http://schemas.microsoft.com/office/drawing/2014/main" id="{73E0FA6E-1B56-4706-933E-6D82BA56A86A}"/>
                </a:ext>
              </a:extLst>
            </p:cNvPr>
            <p:cNvSpPr/>
            <p:nvPr/>
          </p:nvSpPr>
          <p:spPr>
            <a:xfrm>
              <a:off x="1074820" y="2159628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Rectangle: Rounded Corners 48">
              <a:extLst>
                <a:ext uri="{FF2B5EF4-FFF2-40B4-BE49-F238E27FC236}">
                  <a16:creationId xmlns:a16="http://schemas.microsoft.com/office/drawing/2014/main" id="{B7A430FD-9EC3-4C1D-B07D-464B2E207174}"/>
                </a:ext>
              </a:extLst>
            </p:cNvPr>
            <p:cNvSpPr/>
            <p:nvPr/>
          </p:nvSpPr>
          <p:spPr>
            <a:xfrm>
              <a:off x="1077130" y="21596282"/>
              <a:ext cx="13312637" cy="10114823"/>
            </a:xfrm>
            <a:prstGeom prst="roundRect">
              <a:avLst>
                <a:gd name="adj" fmla="val 481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15C292DA-BEFF-4314-A089-0ABDBB7E774C}"/>
                </a:ext>
              </a:extLst>
            </p:cNvPr>
            <p:cNvSpPr txBox="1"/>
            <p:nvPr/>
          </p:nvSpPr>
          <p:spPr>
            <a:xfrm>
              <a:off x="1370912" y="21405782"/>
              <a:ext cx="12725073" cy="10125849"/>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Data and methodology</a:t>
              </a:r>
            </a:p>
            <a:p>
              <a:pPr marL="571500" indent="-571500" algn="just">
                <a:buFont typeface="Arial" panose="020B0604020202020204" pitchFamily="34" charset="0"/>
                <a:buChar char="•"/>
              </a:pPr>
              <a:r>
                <a:rPr lang="en-US" sz="4000" dirty="0">
                  <a:solidFill>
                    <a:srgbClr val="404040"/>
                  </a:solidFill>
                  <a:latin typeface="Montserrat" pitchFamily="2" charset="0"/>
                </a:rPr>
                <a:t>UK road accident data excluding northern Ireland (2000-2022) detailing collisions and casualties.</a:t>
              </a:r>
            </a:p>
            <a:p>
              <a:pPr marL="571500" indent="-571500" algn="just">
                <a:buFont typeface="Arial" panose="020B0604020202020204" pitchFamily="34" charset="0"/>
                <a:buChar char="•"/>
              </a:pPr>
              <a:r>
                <a:rPr lang="en-US" sz="4000" dirty="0">
                  <a:solidFill>
                    <a:srgbClr val="404040"/>
                  </a:solidFill>
                  <a:latin typeface="Montserrat" pitchFamily="2" charset="0"/>
                </a:rPr>
                <a:t>Includes specifics on 3,691,651 collisions and the 4,955,958 casualties involved.</a:t>
              </a:r>
            </a:p>
            <a:p>
              <a:pPr algn="just"/>
              <a:r>
                <a:rPr lang="en-US" sz="1200" dirty="0">
                  <a:solidFill>
                    <a:srgbClr val="404040"/>
                  </a:solidFill>
                  <a:latin typeface="Montserrat" pitchFamily="2" charset="0"/>
                </a:rPr>
                <a:t> </a:t>
              </a:r>
              <a:endParaRPr lang="en-US" sz="2800" dirty="0">
                <a:solidFill>
                  <a:srgbClr val="404040"/>
                </a:solidFill>
                <a:latin typeface="Montserrat" pitchFamily="2" charset="0"/>
              </a:endParaRPr>
            </a:p>
            <a:p>
              <a:pPr algn="just"/>
              <a:r>
                <a:rPr lang="en-US" sz="4000" dirty="0">
                  <a:solidFill>
                    <a:srgbClr val="404040"/>
                  </a:solidFill>
                  <a:latin typeface="Montserrat" pitchFamily="2" charset="0"/>
                </a:rPr>
                <a:t>Preparation for machine learning included removing unknown values (leaving 640,359 accidents), one-hot encoding and data balancing. Accident severity was predicted using Random Forest and XGBoost classifiers and evaluated based on AUC and confusion matrix. </a:t>
              </a:r>
            </a:p>
            <a:p>
              <a:pPr algn="just"/>
              <a:r>
                <a:rPr lang="en-US" sz="4000" dirty="0">
                  <a:solidFill>
                    <a:srgbClr val="404040"/>
                  </a:solidFill>
                  <a:latin typeface="Montserrat" pitchFamily="2" charset="0"/>
                </a:rPr>
                <a:t>Visual analyses include temporal trends and spatial clustering to identify high-risk areas for fatal accidents.</a:t>
              </a:r>
            </a:p>
          </p:txBody>
        </p:sp>
      </p:grpSp>
      <p:pic>
        <p:nvPicPr>
          <p:cNvPr id="29" name="Graphic 28">
            <a:extLst>
              <a:ext uri="{FF2B5EF4-FFF2-40B4-BE49-F238E27FC236}">
                <a16:creationId xmlns:a16="http://schemas.microsoft.com/office/drawing/2014/main" id="{23628FD5-9C1B-4A68-885B-4951B1A667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268688" y="2701860"/>
            <a:ext cx="2447534" cy="3060000"/>
          </a:xfrm>
          <a:prstGeom prst="rect">
            <a:avLst/>
          </a:prstGeom>
        </p:spPr>
      </p:pic>
      <p:sp>
        <p:nvSpPr>
          <p:cNvPr id="3" name="TextBox 2">
            <a:extLst>
              <a:ext uri="{FF2B5EF4-FFF2-40B4-BE49-F238E27FC236}">
                <a16:creationId xmlns:a16="http://schemas.microsoft.com/office/drawing/2014/main" id="{C6C6D4A9-CDC6-4C33-B3B5-9EA8FA37F44F}"/>
              </a:ext>
            </a:extLst>
          </p:cNvPr>
          <p:cNvSpPr txBox="1"/>
          <p:nvPr/>
        </p:nvSpPr>
        <p:spPr>
          <a:xfrm>
            <a:off x="5133125" y="38526997"/>
            <a:ext cx="753326" cy="400110"/>
          </a:xfrm>
          <a:prstGeom prst="rect">
            <a:avLst/>
          </a:prstGeom>
          <a:noFill/>
        </p:spPr>
        <p:txBody>
          <a:bodyPr wrap="square" rtlCol="0">
            <a:spAutoFit/>
          </a:bodyPr>
          <a:lstStyle/>
          <a:p>
            <a:r>
              <a:rPr lang="en-GB" sz="2000" dirty="0">
                <a:solidFill>
                  <a:srgbClr val="404040"/>
                </a:solidFill>
                <a:latin typeface="Montserrat" pitchFamily="2" charset="0"/>
              </a:rPr>
              <a:t>0.80</a:t>
            </a:r>
          </a:p>
        </p:txBody>
      </p:sp>
      <p:sp>
        <p:nvSpPr>
          <p:cNvPr id="40" name="TextBox 39">
            <a:extLst>
              <a:ext uri="{FF2B5EF4-FFF2-40B4-BE49-F238E27FC236}">
                <a16:creationId xmlns:a16="http://schemas.microsoft.com/office/drawing/2014/main" id="{AFEE40FF-DC64-4D1C-8E97-60107091C8CE}"/>
              </a:ext>
            </a:extLst>
          </p:cNvPr>
          <p:cNvSpPr txBox="1"/>
          <p:nvPr/>
        </p:nvSpPr>
        <p:spPr>
          <a:xfrm>
            <a:off x="8724050" y="39512908"/>
            <a:ext cx="753326" cy="400110"/>
          </a:xfrm>
          <a:prstGeom prst="rect">
            <a:avLst/>
          </a:prstGeom>
          <a:noFill/>
        </p:spPr>
        <p:txBody>
          <a:bodyPr wrap="square" rtlCol="0">
            <a:spAutoFit/>
          </a:bodyPr>
          <a:lstStyle/>
          <a:p>
            <a:r>
              <a:rPr lang="en-GB" sz="2000" dirty="0">
                <a:solidFill>
                  <a:srgbClr val="404040"/>
                </a:solidFill>
                <a:latin typeface="Montserrat" pitchFamily="2" charset="0"/>
              </a:rPr>
              <a:t>0.66</a:t>
            </a:r>
          </a:p>
        </p:txBody>
      </p:sp>
      <p:sp>
        <p:nvSpPr>
          <p:cNvPr id="43" name="TextBox 42">
            <a:extLst>
              <a:ext uri="{FF2B5EF4-FFF2-40B4-BE49-F238E27FC236}">
                <a16:creationId xmlns:a16="http://schemas.microsoft.com/office/drawing/2014/main" id="{3535AA74-1810-4B2C-B63C-5B7B6B3955DE}"/>
              </a:ext>
            </a:extLst>
          </p:cNvPr>
          <p:cNvSpPr txBox="1"/>
          <p:nvPr/>
        </p:nvSpPr>
        <p:spPr>
          <a:xfrm>
            <a:off x="3732950" y="34850811"/>
            <a:ext cx="753326" cy="400110"/>
          </a:xfrm>
          <a:prstGeom prst="rect">
            <a:avLst/>
          </a:prstGeom>
          <a:noFill/>
        </p:spPr>
        <p:txBody>
          <a:bodyPr wrap="square" rtlCol="0">
            <a:spAutoFit/>
          </a:bodyPr>
          <a:lstStyle/>
          <a:p>
            <a:r>
              <a:rPr lang="en-GB" sz="2000" dirty="0">
                <a:solidFill>
                  <a:srgbClr val="404040"/>
                </a:solidFill>
                <a:latin typeface="Montserrat" pitchFamily="2" charset="0"/>
              </a:rPr>
              <a:t>2.13</a:t>
            </a:r>
          </a:p>
        </p:txBody>
      </p:sp>
      <p:sp>
        <p:nvSpPr>
          <p:cNvPr id="45" name="TextBox 44">
            <a:extLst>
              <a:ext uri="{FF2B5EF4-FFF2-40B4-BE49-F238E27FC236}">
                <a16:creationId xmlns:a16="http://schemas.microsoft.com/office/drawing/2014/main" id="{5AF5AE6A-06A2-4B54-816A-BA26F5C57D9A}"/>
              </a:ext>
            </a:extLst>
          </p:cNvPr>
          <p:cNvSpPr txBox="1"/>
          <p:nvPr/>
        </p:nvSpPr>
        <p:spPr>
          <a:xfrm>
            <a:off x="7294956" y="39300486"/>
            <a:ext cx="753326" cy="400110"/>
          </a:xfrm>
          <a:prstGeom prst="rect">
            <a:avLst/>
          </a:prstGeom>
          <a:noFill/>
        </p:spPr>
        <p:txBody>
          <a:bodyPr wrap="square" rtlCol="0">
            <a:spAutoFit/>
          </a:bodyPr>
          <a:lstStyle/>
          <a:p>
            <a:r>
              <a:rPr lang="en-GB" sz="2000" dirty="0">
                <a:solidFill>
                  <a:srgbClr val="404040"/>
                </a:solidFill>
                <a:latin typeface="Montserrat" pitchFamily="2" charset="0"/>
              </a:rPr>
              <a:t>0.96</a:t>
            </a:r>
          </a:p>
        </p:txBody>
      </p:sp>
      <p:sp>
        <p:nvSpPr>
          <p:cNvPr id="46" name="TextBox 45">
            <a:extLst>
              <a:ext uri="{FF2B5EF4-FFF2-40B4-BE49-F238E27FC236}">
                <a16:creationId xmlns:a16="http://schemas.microsoft.com/office/drawing/2014/main" id="{5A879351-8238-45A5-A02B-F373F44085D1}"/>
              </a:ext>
            </a:extLst>
          </p:cNvPr>
          <p:cNvSpPr txBox="1"/>
          <p:nvPr/>
        </p:nvSpPr>
        <p:spPr>
          <a:xfrm>
            <a:off x="6590613" y="39259647"/>
            <a:ext cx="753326" cy="400110"/>
          </a:xfrm>
          <a:prstGeom prst="rect">
            <a:avLst/>
          </a:prstGeom>
          <a:noFill/>
        </p:spPr>
        <p:txBody>
          <a:bodyPr wrap="square" rtlCol="0">
            <a:spAutoFit/>
          </a:bodyPr>
          <a:lstStyle/>
          <a:p>
            <a:r>
              <a:rPr lang="en-GB" sz="2000" dirty="0">
                <a:solidFill>
                  <a:srgbClr val="404040"/>
                </a:solidFill>
                <a:latin typeface="Montserrat" pitchFamily="2" charset="0"/>
              </a:rPr>
              <a:t>1.04</a:t>
            </a:r>
          </a:p>
        </p:txBody>
      </p:sp>
      <p:sp>
        <p:nvSpPr>
          <p:cNvPr id="51" name="TextBox 50">
            <a:extLst>
              <a:ext uri="{FF2B5EF4-FFF2-40B4-BE49-F238E27FC236}">
                <a16:creationId xmlns:a16="http://schemas.microsoft.com/office/drawing/2014/main" id="{C0501261-AF22-429E-8784-3A283ED87E04}"/>
              </a:ext>
            </a:extLst>
          </p:cNvPr>
          <p:cNvSpPr txBox="1"/>
          <p:nvPr/>
        </p:nvSpPr>
        <p:spPr>
          <a:xfrm>
            <a:off x="5856337" y="38567683"/>
            <a:ext cx="753326" cy="400110"/>
          </a:xfrm>
          <a:prstGeom prst="rect">
            <a:avLst/>
          </a:prstGeom>
          <a:noFill/>
        </p:spPr>
        <p:txBody>
          <a:bodyPr wrap="square" rtlCol="0">
            <a:spAutoFit/>
          </a:bodyPr>
          <a:lstStyle/>
          <a:p>
            <a:r>
              <a:rPr lang="en-GB" sz="2000" dirty="0">
                <a:solidFill>
                  <a:srgbClr val="404040"/>
                </a:solidFill>
                <a:latin typeface="Montserrat" pitchFamily="2" charset="0"/>
              </a:rPr>
              <a:t>0.35</a:t>
            </a:r>
          </a:p>
        </p:txBody>
      </p:sp>
      <p:sp>
        <p:nvSpPr>
          <p:cNvPr id="52" name="TextBox 51">
            <a:extLst>
              <a:ext uri="{FF2B5EF4-FFF2-40B4-BE49-F238E27FC236}">
                <a16:creationId xmlns:a16="http://schemas.microsoft.com/office/drawing/2014/main" id="{95916EF4-863C-46DA-9EF8-EC5A3E5A1681}"/>
              </a:ext>
            </a:extLst>
          </p:cNvPr>
          <p:cNvSpPr txBox="1"/>
          <p:nvPr/>
        </p:nvSpPr>
        <p:spPr>
          <a:xfrm>
            <a:off x="8029232" y="39494420"/>
            <a:ext cx="753326" cy="400110"/>
          </a:xfrm>
          <a:prstGeom prst="rect">
            <a:avLst/>
          </a:prstGeom>
          <a:noFill/>
        </p:spPr>
        <p:txBody>
          <a:bodyPr wrap="square" rtlCol="0">
            <a:spAutoFit/>
          </a:bodyPr>
          <a:lstStyle/>
          <a:p>
            <a:r>
              <a:rPr lang="en-GB" sz="2000" dirty="0">
                <a:solidFill>
                  <a:srgbClr val="404040"/>
                </a:solidFill>
                <a:latin typeface="Montserrat" pitchFamily="2" charset="0"/>
              </a:rPr>
              <a:t>1.43</a:t>
            </a:r>
          </a:p>
        </p:txBody>
      </p:sp>
      <p:sp>
        <p:nvSpPr>
          <p:cNvPr id="53" name="TextBox 52">
            <a:extLst>
              <a:ext uri="{FF2B5EF4-FFF2-40B4-BE49-F238E27FC236}">
                <a16:creationId xmlns:a16="http://schemas.microsoft.com/office/drawing/2014/main" id="{1B90F3AC-06E2-4AEE-94DB-186E329C7F23}"/>
              </a:ext>
            </a:extLst>
          </p:cNvPr>
          <p:cNvSpPr txBox="1"/>
          <p:nvPr/>
        </p:nvSpPr>
        <p:spPr>
          <a:xfrm>
            <a:off x="4419601" y="35987300"/>
            <a:ext cx="753326" cy="400110"/>
          </a:xfrm>
          <a:prstGeom prst="rect">
            <a:avLst/>
          </a:prstGeom>
          <a:noFill/>
        </p:spPr>
        <p:txBody>
          <a:bodyPr wrap="square" rtlCol="0">
            <a:spAutoFit/>
          </a:bodyPr>
          <a:lstStyle/>
          <a:p>
            <a:r>
              <a:rPr lang="en-GB" sz="2000" dirty="0">
                <a:solidFill>
                  <a:srgbClr val="404040"/>
                </a:solidFill>
                <a:latin typeface="Montserrat" pitchFamily="2" charset="0"/>
              </a:rPr>
              <a:t>0.91</a:t>
            </a:r>
          </a:p>
        </p:txBody>
      </p:sp>
      <p:sp>
        <p:nvSpPr>
          <p:cNvPr id="68" name="TextBox 67">
            <a:extLst>
              <a:ext uri="{FF2B5EF4-FFF2-40B4-BE49-F238E27FC236}">
                <a16:creationId xmlns:a16="http://schemas.microsoft.com/office/drawing/2014/main" id="{99F7FC80-AFB2-4410-BA38-08180E3C6794}"/>
              </a:ext>
            </a:extLst>
          </p:cNvPr>
          <p:cNvSpPr txBox="1"/>
          <p:nvPr/>
        </p:nvSpPr>
        <p:spPr>
          <a:xfrm>
            <a:off x="12553951" y="34832070"/>
            <a:ext cx="1019174" cy="400110"/>
          </a:xfrm>
          <a:prstGeom prst="rect">
            <a:avLst/>
          </a:prstGeom>
          <a:noFill/>
        </p:spPr>
        <p:txBody>
          <a:bodyPr wrap="square" rtlCol="0">
            <a:spAutoFit/>
          </a:bodyPr>
          <a:lstStyle/>
          <a:p>
            <a:pPr algn="ctr"/>
            <a:r>
              <a:rPr lang="en-GB" sz="2000" dirty="0">
                <a:solidFill>
                  <a:srgbClr val="404040"/>
                </a:solidFill>
                <a:latin typeface="Montserrat" pitchFamily="2" charset="0"/>
              </a:rPr>
              <a:t>0.87</a:t>
            </a:r>
          </a:p>
        </p:txBody>
      </p:sp>
      <p:sp>
        <p:nvSpPr>
          <p:cNvPr id="69" name="TextBox 68">
            <a:extLst>
              <a:ext uri="{FF2B5EF4-FFF2-40B4-BE49-F238E27FC236}">
                <a16:creationId xmlns:a16="http://schemas.microsoft.com/office/drawing/2014/main" id="{879D34CB-11B7-46EB-8AB8-4E2B2B88C6C4}"/>
              </a:ext>
            </a:extLst>
          </p:cNvPr>
          <p:cNvSpPr txBox="1"/>
          <p:nvPr/>
        </p:nvSpPr>
        <p:spPr>
          <a:xfrm>
            <a:off x="13696950" y="38643373"/>
            <a:ext cx="1009650" cy="400110"/>
          </a:xfrm>
          <a:prstGeom prst="rect">
            <a:avLst/>
          </a:prstGeom>
          <a:noFill/>
        </p:spPr>
        <p:txBody>
          <a:bodyPr wrap="square" rtlCol="0">
            <a:spAutoFit/>
          </a:bodyPr>
          <a:lstStyle/>
          <a:p>
            <a:pPr algn="ctr"/>
            <a:r>
              <a:rPr lang="en-GB" sz="2000" dirty="0">
                <a:solidFill>
                  <a:srgbClr val="404040"/>
                </a:solidFill>
                <a:latin typeface="Montserrat" pitchFamily="2" charset="0"/>
              </a:rPr>
              <a:t>0.63</a:t>
            </a:r>
          </a:p>
        </p:txBody>
      </p:sp>
      <p:sp>
        <p:nvSpPr>
          <p:cNvPr id="70" name="TextBox 69">
            <a:extLst>
              <a:ext uri="{FF2B5EF4-FFF2-40B4-BE49-F238E27FC236}">
                <a16:creationId xmlns:a16="http://schemas.microsoft.com/office/drawing/2014/main" id="{620E22B4-CA46-4040-BA44-CB0042C46536}"/>
              </a:ext>
            </a:extLst>
          </p:cNvPr>
          <p:cNvSpPr txBox="1"/>
          <p:nvPr/>
        </p:nvSpPr>
        <p:spPr>
          <a:xfrm>
            <a:off x="14844713" y="39471963"/>
            <a:ext cx="1002514" cy="400110"/>
          </a:xfrm>
          <a:prstGeom prst="rect">
            <a:avLst/>
          </a:prstGeom>
          <a:noFill/>
        </p:spPr>
        <p:txBody>
          <a:bodyPr wrap="square" rtlCol="0">
            <a:spAutoFit/>
          </a:bodyPr>
          <a:lstStyle/>
          <a:p>
            <a:pPr algn="ctr"/>
            <a:r>
              <a:rPr lang="en-GB" sz="2000" dirty="0">
                <a:solidFill>
                  <a:srgbClr val="404040"/>
                </a:solidFill>
                <a:latin typeface="Montserrat" pitchFamily="2" charset="0"/>
              </a:rPr>
              <a:t>2.18</a:t>
            </a:r>
          </a:p>
        </p:txBody>
      </p:sp>
      <p:sp>
        <p:nvSpPr>
          <p:cNvPr id="71" name="TextBox 70">
            <a:extLst>
              <a:ext uri="{FF2B5EF4-FFF2-40B4-BE49-F238E27FC236}">
                <a16:creationId xmlns:a16="http://schemas.microsoft.com/office/drawing/2014/main" id="{DB090ABC-12B7-4A1E-A748-A70A56C14799}"/>
              </a:ext>
            </a:extLst>
          </p:cNvPr>
          <p:cNvSpPr txBox="1"/>
          <p:nvPr/>
        </p:nvSpPr>
        <p:spPr>
          <a:xfrm>
            <a:off x="15949613" y="39623145"/>
            <a:ext cx="1035851" cy="400110"/>
          </a:xfrm>
          <a:prstGeom prst="rect">
            <a:avLst/>
          </a:prstGeom>
          <a:noFill/>
        </p:spPr>
        <p:txBody>
          <a:bodyPr wrap="square" rtlCol="0">
            <a:spAutoFit/>
          </a:bodyPr>
          <a:lstStyle/>
          <a:p>
            <a:pPr algn="ctr"/>
            <a:r>
              <a:rPr lang="en-GB" sz="2000" dirty="0">
                <a:solidFill>
                  <a:srgbClr val="404040"/>
                </a:solidFill>
                <a:latin typeface="Montserrat" pitchFamily="2" charset="0"/>
              </a:rPr>
              <a:t>0.77</a:t>
            </a:r>
          </a:p>
        </p:txBody>
      </p:sp>
      <p:sp>
        <p:nvSpPr>
          <p:cNvPr id="72" name="TextBox 71">
            <a:extLst>
              <a:ext uri="{FF2B5EF4-FFF2-40B4-BE49-F238E27FC236}">
                <a16:creationId xmlns:a16="http://schemas.microsoft.com/office/drawing/2014/main" id="{3495AC87-0771-45E3-B5E1-E4E462946E5B}"/>
              </a:ext>
            </a:extLst>
          </p:cNvPr>
          <p:cNvSpPr txBox="1"/>
          <p:nvPr/>
        </p:nvSpPr>
        <p:spPr>
          <a:xfrm>
            <a:off x="17087850" y="39661245"/>
            <a:ext cx="1025435" cy="400110"/>
          </a:xfrm>
          <a:prstGeom prst="rect">
            <a:avLst/>
          </a:prstGeom>
          <a:noFill/>
        </p:spPr>
        <p:txBody>
          <a:bodyPr wrap="square" rtlCol="0">
            <a:spAutoFit/>
          </a:bodyPr>
          <a:lstStyle/>
          <a:p>
            <a:pPr algn="ctr"/>
            <a:r>
              <a:rPr lang="en-GB" sz="2000" dirty="0">
                <a:solidFill>
                  <a:srgbClr val="404040"/>
                </a:solidFill>
                <a:latin typeface="Montserrat" pitchFamily="2" charset="0"/>
              </a:rPr>
              <a:t>0.44</a:t>
            </a:r>
          </a:p>
        </p:txBody>
      </p:sp>
      <p:sp>
        <p:nvSpPr>
          <p:cNvPr id="73" name="TextBox 72">
            <a:extLst>
              <a:ext uri="{FF2B5EF4-FFF2-40B4-BE49-F238E27FC236}">
                <a16:creationId xmlns:a16="http://schemas.microsoft.com/office/drawing/2014/main" id="{BE8343C4-EA75-4643-8541-FEA310CEEB99}"/>
              </a:ext>
            </a:extLst>
          </p:cNvPr>
          <p:cNvSpPr txBox="1"/>
          <p:nvPr/>
        </p:nvSpPr>
        <p:spPr>
          <a:xfrm>
            <a:off x="21345525" y="394612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0.47</a:t>
            </a:r>
          </a:p>
        </p:txBody>
      </p:sp>
      <p:sp>
        <p:nvSpPr>
          <p:cNvPr id="74" name="TextBox 73">
            <a:extLst>
              <a:ext uri="{FF2B5EF4-FFF2-40B4-BE49-F238E27FC236}">
                <a16:creationId xmlns:a16="http://schemas.microsoft.com/office/drawing/2014/main" id="{DCD433CC-3590-449E-B7DC-A7D6512FC348}"/>
              </a:ext>
            </a:extLst>
          </p:cNvPr>
          <p:cNvSpPr txBox="1"/>
          <p:nvPr/>
        </p:nvSpPr>
        <p:spPr>
          <a:xfrm>
            <a:off x="22288500" y="3484159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0.71</a:t>
            </a:r>
          </a:p>
        </p:txBody>
      </p:sp>
      <p:sp>
        <p:nvSpPr>
          <p:cNvPr id="75" name="TextBox 74">
            <a:extLst>
              <a:ext uri="{FF2B5EF4-FFF2-40B4-BE49-F238E27FC236}">
                <a16:creationId xmlns:a16="http://schemas.microsoft.com/office/drawing/2014/main" id="{B9CB6F60-A176-4441-BD88-B08222340792}"/>
              </a:ext>
            </a:extLst>
          </p:cNvPr>
          <p:cNvSpPr txBox="1"/>
          <p:nvPr/>
        </p:nvSpPr>
        <p:spPr>
          <a:xfrm>
            <a:off x="23241000" y="390421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1.51</a:t>
            </a:r>
          </a:p>
        </p:txBody>
      </p:sp>
      <p:sp>
        <p:nvSpPr>
          <p:cNvPr id="76" name="TextBox 75">
            <a:extLst>
              <a:ext uri="{FF2B5EF4-FFF2-40B4-BE49-F238E27FC236}">
                <a16:creationId xmlns:a16="http://schemas.microsoft.com/office/drawing/2014/main" id="{44DD4DAA-41CE-4812-AB3A-1BB0E7B946BC}"/>
              </a:ext>
            </a:extLst>
          </p:cNvPr>
          <p:cNvSpPr txBox="1"/>
          <p:nvPr/>
        </p:nvSpPr>
        <p:spPr>
          <a:xfrm>
            <a:off x="24183975" y="394421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2.37</a:t>
            </a:r>
          </a:p>
        </p:txBody>
      </p:sp>
      <p:sp>
        <p:nvSpPr>
          <p:cNvPr id="77" name="TextBox 76">
            <a:extLst>
              <a:ext uri="{FF2B5EF4-FFF2-40B4-BE49-F238E27FC236}">
                <a16:creationId xmlns:a16="http://schemas.microsoft.com/office/drawing/2014/main" id="{84FFA84C-D2DF-44C7-BAA6-515E8AC52ED5}"/>
              </a:ext>
            </a:extLst>
          </p:cNvPr>
          <p:cNvSpPr txBox="1"/>
          <p:nvPr/>
        </p:nvSpPr>
        <p:spPr>
          <a:xfrm>
            <a:off x="25126950" y="3848014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3.29</a:t>
            </a:r>
          </a:p>
        </p:txBody>
      </p:sp>
      <p:sp>
        <p:nvSpPr>
          <p:cNvPr id="78" name="TextBox 77">
            <a:extLst>
              <a:ext uri="{FF2B5EF4-FFF2-40B4-BE49-F238E27FC236}">
                <a16:creationId xmlns:a16="http://schemas.microsoft.com/office/drawing/2014/main" id="{F497C959-CAA1-4546-B348-4A67A70E627A}"/>
              </a:ext>
            </a:extLst>
          </p:cNvPr>
          <p:cNvSpPr txBox="1"/>
          <p:nvPr/>
        </p:nvSpPr>
        <p:spPr>
          <a:xfrm>
            <a:off x="26069925" y="391373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2.44</a:t>
            </a:r>
          </a:p>
        </p:txBody>
      </p:sp>
      <p:pic>
        <p:nvPicPr>
          <p:cNvPr id="19" name="Graphic 18">
            <a:extLst>
              <a:ext uri="{FF2B5EF4-FFF2-40B4-BE49-F238E27FC236}">
                <a16:creationId xmlns:a16="http://schemas.microsoft.com/office/drawing/2014/main" id="{1F4EB25F-BD8A-484D-B16F-CF5A3802CB65}"/>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1937" t="14603" r="9324" b="10744"/>
          <a:stretch/>
        </p:blipFill>
        <p:spPr>
          <a:xfrm>
            <a:off x="16706850" y="18964559"/>
            <a:ext cx="4320000" cy="4095751"/>
          </a:xfrm>
          <a:prstGeom prst="rect">
            <a:avLst/>
          </a:prstGeom>
        </p:spPr>
      </p:pic>
      <p:pic>
        <p:nvPicPr>
          <p:cNvPr id="28" name="Graphic 27">
            <a:extLst>
              <a:ext uri="{FF2B5EF4-FFF2-40B4-BE49-F238E27FC236}">
                <a16:creationId xmlns:a16="http://schemas.microsoft.com/office/drawing/2014/main" id="{7A18CB37-67A7-49F1-905D-AF1C0EAFCC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6023253" y="23747087"/>
            <a:ext cx="5486400" cy="5486400"/>
          </a:xfrm>
          <a:prstGeom prst="rect">
            <a:avLst/>
          </a:prstGeom>
        </p:spPr>
      </p:pic>
      <p:sp>
        <p:nvSpPr>
          <p:cNvPr id="30" name="TextBox 29">
            <a:extLst>
              <a:ext uri="{FF2B5EF4-FFF2-40B4-BE49-F238E27FC236}">
                <a16:creationId xmlns:a16="http://schemas.microsoft.com/office/drawing/2014/main" id="{DCAC3E0A-9599-4BDC-940A-7BD18A9006E4}"/>
              </a:ext>
            </a:extLst>
          </p:cNvPr>
          <p:cNvSpPr txBox="1"/>
          <p:nvPr/>
        </p:nvSpPr>
        <p:spPr>
          <a:xfrm>
            <a:off x="17727292" y="21408821"/>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Urban</a:t>
            </a:r>
          </a:p>
          <a:p>
            <a:pPr algn="ctr"/>
            <a:r>
              <a:rPr lang="en-GB" sz="2000" dirty="0">
                <a:solidFill>
                  <a:srgbClr val="404040"/>
                </a:solidFill>
                <a:latin typeface="Montserrat" pitchFamily="2" charset="0"/>
              </a:rPr>
              <a:t>65.2%</a:t>
            </a:r>
          </a:p>
        </p:txBody>
      </p:sp>
      <p:sp>
        <p:nvSpPr>
          <p:cNvPr id="80" name="TextBox 79">
            <a:extLst>
              <a:ext uri="{FF2B5EF4-FFF2-40B4-BE49-F238E27FC236}">
                <a16:creationId xmlns:a16="http://schemas.microsoft.com/office/drawing/2014/main" id="{4E81C460-8894-413F-AFD6-54C4E163855E}"/>
              </a:ext>
            </a:extLst>
          </p:cNvPr>
          <p:cNvSpPr txBox="1"/>
          <p:nvPr/>
        </p:nvSpPr>
        <p:spPr>
          <a:xfrm>
            <a:off x="18587049" y="19802778"/>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Rural</a:t>
            </a:r>
          </a:p>
          <a:p>
            <a:pPr algn="ctr"/>
            <a:r>
              <a:rPr lang="en-GB" sz="2000" dirty="0">
                <a:solidFill>
                  <a:srgbClr val="404040"/>
                </a:solidFill>
                <a:latin typeface="Montserrat" pitchFamily="2" charset="0"/>
              </a:rPr>
              <a:t>34.8%</a:t>
            </a:r>
          </a:p>
        </p:txBody>
      </p:sp>
      <p:sp>
        <p:nvSpPr>
          <p:cNvPr id="31" name="TextBox 30">
            <a:extLst>
              <a:ext uri="{FF2B5EF4-FFF2-40B4-BE49-F238E27FC236}">
                <a16:creationId xmlns:a16="http://schemas.microsoft.com/office/drawing/2014/main" id="{39700AD2-AA82-48DC-BF96-44C6EDC7468E}"/>
              </a:ext>
            </a:extLst>
          </p:cNvPr>
          <p:cNvSpPr txBox="1"/>
          <p:nvPr/>
        </p:nvSpPr>
        <p:spPr>
          <a:xfrm>
            <a:off x="17287874" y="23732923"/>
            <a:ext cx="914401" cy="400110"/>
          </a:xfrm>
          <a:prstGeom prst="rect">
            <a:avLst/>
          </a:prstGeom>
          <a:noFill/>
        </p:spPr>
        <p:txBody>
          <a:bodyPr wrap="square" rtlCol="0">
            <a:spAutoFit/>
          </a:bodyPr>
          <a:lstStyle/>
          <a:p>
            <a:r>
              <a:rPr lang="en-GB" sz="2000" dirty="0">
                <a:solidFill>
                  <a:srgbClr val="404040"/>
                </a:solidFill>
                <a:latin typeface="Montserrat" pitchFamily="2" charset="0"/>
              </a:rPr>
              <a:t>2.47%</a:t>
            </a:r>
          </a:p>
        </p:txBody>
      </p:sp>
      <p:sp>
        <p:nvSpPr>
          <p:cNvPr id="81" name="TextBox 80">
            <a:extLst>
              <a:ext uri="{FF2B5EF4-FFF2-40B4-BE49-F238E27FC236}">
                <a16:creationId xmlns:a16="http://schemas.microsoft.com/office/drawing/2014/main" id="{09DC7C9C-D918-4DC0-835B-FF343BEF3F94}"/>
              </a:ext>
            </a:extLst>
          </p:cNvPr>
          <p:cNvSpPr txBox="1"/>
          <p:nvPr/>
        </p:nvSpPr>
        <p:spPr>
          <a:xfrm>
            <a:off x="18611849" y="23723398"/>
            <a:ext cx="914401" cy="400110"/>
          </a:xfrm>
          <a:prstGeom prst="rect">
            <a:avLst/>
          </a:prstGeom>
          <a:noFill/>
        </p:spPr>
        <p:txBody>
          <a:bodyPr wrap="square" rtlCol="0">
            <a:spAutoFit/>
          </a:bodyPr>
          <a:lstStyle/>
          <a:p>
            <a:r>
              <a:rPr lang="en-GB" sz="2000" dirty="0">
                <a:solidFill>
                  <a:srgbClr val="404040"/>
                </a:solidFill>
                <a:latin typeface="Montserrat" pitchFamily="2" charset="0"/>
              </a:rPr>
              <a:t>0.75%</a:t>
            </a:r>
          </a:p>
        </p:txBody>
      </p:sp>
    </p:spTree>
    <p:extLst>
      <p:ext uri="{BB962C8B-B14F-4D97-AF65-F5344CB8AC3E}">
        <p14:creationId xmlns:p14="http://schemas.microsoft.com/office/powerpoint/2010/main" val="3781862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5892</TotalTime>
  <Words>418</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Montserrat</vt:lpstr>
      <vt:lpstr>Montserrat Medium</vt:lpstr>
      <vt:lpstr>Montserrat SemiBold</vt:lpstr>
      <vt:lpstr>Office Theme</vt:lpstr>
      <vt:lpstr>From Data to Insights: A Comprehensive Analysis of Traffic Accident Data in the UK (2000-2022)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Malm</dc:creator>
  <cp:lastModifiedBy>Louise Malm</cp:lastModifiedBy>
  <cp:revision>97</cp:revision>
  <dcterms:created xsi:type="dcterms:W3CDTF">2023-11-28T20:50:01Z</dcterms:created>
  <dcterms:modified xsi:type="dcterms:W3CDTF">2023-12-08T16:23:07Z</dcterms:modified>
</cp:coreProperties>
</file>